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323" r:id="rId3"/>
    <p:sldId id="325" r:id="rId4"/>
    <p:sldId id="324" r:id="rId5"/>
    <p:sldId id="291" r:id="rId6"/>
    <p:sldId id="294" r:id="rId7"/>
    <p:sldId id="295" r:id="rId8"/>
    <p:sldId id="296" r:id="rId9"/>
    <p:sldId id="293" r:id="rId10"/>
    <p:sldId id="297" r:id="rId11"/>
    <p:sldId id="298" r:id="rId12"/>
    <p:sldId id="299" r:id="rId13"/>
    <p:sldId id="314" r:id="rId14"/>
    <p:sldId id="301" r:id="rId15"/>
    <p:sldId id="300" r:id="rId16"/>
    <p:sldId id="316" r:id="rId17"/>
    <p:sldId id="304" r:id="rId18"/>
    <p:sldId id="317" r:id="rId19"/>
    <p:sldId id="305" r:id="rId20"/>
    <p:sldId id="318" r:id="rId21"/>
    <p:sldId id="309" r:id="rId22"/>
    <p:sldId id="311" r:id="rId23"/>
    <p:sldId id="310" r:id="rId24"/>
    <p:sldId id="302" r:id="rId25"/>
    <p:sldId id="319" r:id="rId26"/>
    <p:sldId id="303" r:id="rId27"/>
    <p:sldId id="322" r:id="rId28"/>
    <p:sldId id="326" r:id="rId29"/>
    <p:sldId id="292" r:id="rId30"/>
    <p:sldId id="320" r:id="rId31"/>
    <p:sldId id="321" r:id="rId32"/>
    <p:sldId id="312" r:id="rId33"/>
    <p:sldId id="282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69"/>
    <p:restoredTop sz="93627"/>
  </p:normalViewPr>
  <p:slideViewPr>
    <p:cSldViewPr snapToGrid="0" snapToObjects="1">
      <p:cViewPr varScale="1">
        <p:scale>
          <a:sx n="98" d="100"/>
          <a:sy n="98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3.tiff>
</file>

<file path=ppt/media/image14.tiff>
</file>

<file path=ppt/media/image15.tiff>
</file>

<file path=ppt/media/image16.tiff>
</file>

<file path=ppt/media/image1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86939B-C2BD-984A-B580-7D8280183BCE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19A83E-0401-A34D-9C72-7E11B0EBD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5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Figures taken from https://</a:t>
            </a:r>
            <a:r>
              <a:rPr lang="en-US" dirty="0" err="1"/>
              <a:t>www.inferentialthinking.com</a:t>
            </a:r>
            <a:r>
              <a:rPr lang="en-US" dirty="0"/>
              <a:t>/chapters/14/5/</a:t>
            </a:r>
            <a:r>
              <a:rPr lang="en-US" dirty="0" err="1"/>
              <a:t>Variability_of_the_Sample_Mean</a:t>
            </a:r>
            <a:endParaRPr lang="en-US" dirty="0"/>
          </a:p>
          <a:p>
            <a:endParaRPr lang="en-US" dirty="0"/>
          </a:p>
          <a:p>
            <a:r>
              <a:rPr lang="en-US" dirty="0"/>
              <a:t>Data are flight delays for United flights.  The code that generated the data sampled without replacement from 14000 </a:t>
            </a:r>
            <a:r>
              <a:rPr lang="en-US" dirty="0" err="1"/>
              <a:t>fligths</a:t>
            </a:r>
            <a:r>
              <a:rPr lang="en-US" dirty="0"/>
              <a:t>.  The histogram shows the percentage of samples with a mean in a given range.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87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Taken from the DS100 textbook, http://www.textbook.ds100.org/</a:t>
            </a:r>
            <a:r>
              <a:rPr lang="en-US" dirty="0" err="1"/>
              <a:t>ch</a:t>
            </a:r>
            <a:r>
              <a:rPr lang="en-US" dirty="0"/>
              <a:t>/02/</a:t>
            </a:r>
            <a:r>
              <a:rPr lang="en-US" dirty="0" err="1"/>
              <a:t>design_srs_vs_big_data.html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19A83E-0401-A34D-9C72-7E11B0EBD11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52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F7FC9-EB7A-7549-9100-EC301E4F2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006314-D634-B242-A8A1-A7D3A2172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B85114-DFAD-FA42-99B8-ABC78BA64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BDDAC-B3A1-A34A-8F6F-602C17030888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01FAE-5F87-7F4A-9CCA-B8F124001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5C2FB-62A5-FE46-AC0B-A30E7EA0A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7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4E11B-CB46-C742-9413-DA364E5813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B0831B-ED8E-524D-BE5E-DCB04FAC2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D360D-C09F-0042-8921-689C24589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1DDE4-2D7D-0A4B-B873-4F13C6271F3F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5C5F-D3A3-A646-80A1-CA4F20554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7F5633-35E0-1342-8AD3-030863EEF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32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0BE4A-698F-8441-B90B-4DD98123E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D087F-2D87-2B4A-A336-5A5BDC822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89C8B5-4535-5647-97E7-7C8451D8E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248A2-94C0-7648-8850-E79F070A3604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05573-B435-E649-8E0C-6C51B2C22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A2DF6B-D06E-EB4B-8B56-7945E559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8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9F5-78A5-7E47-A51B-BBACFB93B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0A9B87-2563-FF49-97C7-FDB09B7C6A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E9A14-FF9A-9341-954A-8B797FAC33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099794-B2EB-1943-BBD5-BBB575F9362D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4C552-29DA-6B4C-A1EF-8D282A9A9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294E0F-9E13-7043-BEAC-407BCDA66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97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BB985-3AD1-0A4E-AC60-C8A3DCCFA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FCA01-5AC6-7F43-92DD-09ABDB5083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D3608-6127-0445-8560-AA565DE473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CDC646-7E1C-D342-ACAB-10A980E553F5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6F776-EA9A-0B4D-B0D8-42AF2F040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94AD63-795E-8E46-A334-A2122F1E3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466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7E4BD-48C7-6546-BB94-E053C1409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EF381-EF85-6D4A-B00F-55EF8A134F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97458-2564-DA42-A58A-44B80E39A8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06E1FC-9DDD-8848-94C3-D3F2779C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9F6F1B-A584-9740-B9CC-3BE151A5FFD8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FFD095-03DB-C449-A514-88105F3A2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DAF230-98BC-AD4A-93A4-371C839C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7FE3-604D-5E41-B28D-A76AA24E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B5E32E-0769-A44E-B0A0-5CBBFBE75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3B67E9-ED2B-5142-8093-87F1300BD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403D17-9BBD-914D-BAF3-0F417301BE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C978B4-19FE-0C4E-8190-403E4347A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B1FFB-A876-3B48-9421-20B9B7F0B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7CEF6-DE97-8C4E-A864-E1C604BE34E3}" type="datetime1">
              <a:rPr lang="en-US" smtClean="0"/>
              <a:t>9/3/19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6DDAFF-4366-F64C-A733-657E9564D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7022AB-166E-0C43-BA74-44F24F86A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95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F71EE-34A9-3F44-B4A6-BC6D441A3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58D67C-5A5F-BE48-BA73-C886BFDCC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534C16-9C82-704A-8EEE-29BA836E2F19}" type="datetime1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17026D-05C6-7C45-8AC7-F6E0F541B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544E9-8A61-634B-8666-644EB25C6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628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4F6AAD-B439-8046-9684-2DCC1033E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566EB-4E69-A94C-9E2E-58BC3167CFA9}" type="datetime1">
              <a:rPr lang="en-US" smtClean="0"/>
              <a:t>9/3/19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05B655-4147-E441-9ADD-A7F489823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9F4FF-0802-9D45-B611-0AA40D01E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845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3DF0-EB36-D94A-AC72-E47A27462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0FA92-9DDC-8F47-9C91-AAD58C2AF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A870A4-C063-E842-B0E6-65EE01A17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139FA-BA47-3342-8D8A-6B0B00CCE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FD3C1B-6FB8-014B-8C40-9F140E22D834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EA7600-BDF2-0E40-9712-E715096DF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5AE18C-2963-7A4F-98B1-0E6976B2C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3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36EDF-22E0-8D41-B6E7-B9975E74D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746061-0198-524D-82B8-567EB785F6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D7BBDF-8A58-6D4B-A621-75351B9F4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57AE93-EC84-2045-9D83-E7B107574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74562-6797-8A43-8A7D-25CB7BC8E00C}" type="datetime1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ECEE2A-A4D3-004D-8CA6-8BE601812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F0027F-2959-8740-9557-B36F4C732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67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7FA67B-1A12-3F4A-9E87-A303A8C40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6D706B-C34E-1F44-BF0A-5F9C13EE41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283D8-E35F-3B4B-A971-2BEBD9DF6A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551D4-79AA-D344-8FF9-1ECB79C05119}" type="datetime1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A3C66-6F9F-3C4D-B0B0-DB8D14C24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9C13D-EDDE-D648-8719-0E773DE716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4C0642-4071-7D48-AFF8-BD27182896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432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uncancallaway/ER131_2019" TargetMode="Externa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://datahub.berkeley.edu/user-redirect/interact?account=duncancallaway&amp;repo=ER131_2019&amp;branch=master&amp;path=lecture/Lecture%2002%20Sept%2003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39BA8-CFCE-D84A-BBB6-196BCA163E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84856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Data, Environment and Society</a:t>
            </a:r>
            <a:br>
              <a:rPr lang="en-US" dirty="0"/>
            </a:br>
            <a:br>
              <a:rPr lang="en-US" dirty="0"/>
            </a:br>
            <a:r>
              <a:rPr lang="en-US" sz="7300" dirty="0"/>
              <a:t>Lecture 2: Origins of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2C8A9D-DF07-BA49-B598-8707BF2BA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29550"/>
            <a:ext cx="9144000" cy="1655762"/>
          </a:xfrm>
        </p:spPr>
        <p:txBody>
          <a:bodyPr/>
          <a:lstStyle/>
          <a:p>
            <a:r>
              <a:rPr lang="en-US" dirty="0"/>
              <a:t>September 3, 2019</a:t>
            </a:r>
          </a:p>
          <a:p>
            <a:r>
              <a:rPr lang="en-US" dirty="0"/>
              <a:t>Instructor: Duncan </a:t>
            </a:r>
            <a:r>
              <a:rPr lang="en-US" dirty="0" err="1"/>
              <a:t>Calllaway</a:t>
            </a:r>
            <a:endParaRPr lang="en-US" dirty="0"/>
          </a:p>
          <a:p>
            <a:r>
              <a:rPr lang="en-US" dirty="0"/>
              <a:t>GSI: Salma </a:t>
            </a:r>
            <a:r>
              <a:rPr lang="en-US" dirty="0" err="1"/>
              <a:t>Elmallah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52215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468B8-867F-CB48-8D50-770A5D707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7DAF6-045A-E242-BF42-F81D412AD9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3160A1-C96F-0640-AFD7-76F5761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33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D008D-6DA6-D445-A293-4DEA85AF3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an event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70E7D-A6E2-AE4C-B178-9D41C4E1B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probability that an event occurs as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 the case of a coin toss, the probability of getting heads is…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650865-100B-D943-8345-5E7CFA717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32A25E-8FA3-C64A-9C71-C772712F8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028" y="2182368"/>
            <a:ext cx="10103943" cy="10807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E9FC35-C4E9-F945-936C-13F42F5603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2" y="3985609"/>
            <a:ext cx="2796452" cy="7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101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OR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/>
          </a:bodyPr>
          <a:lstStyle/>
          <a:p>
            <a:r>
              <a:rPr lang="en-US" dirty="0"/>
              <a:t>What’s prob of drawing heads or tails on one coin flip?</a:t>
            </a:r>
          </a:p>
          <a:p>
            <a:pPr marL="457200" lvl="1" indent="0">
              <a:buNone/>
            </a:pPr>
            <a:r>
              <a:rPr lang="en-US" dirty="0"/>
              <a:t>1</a:t>
            </a:r>
          </a:p>
          <a:p>
            <a:r>
              <a:rPr lang="en-US" dirty="0"/>
              <a:t>What’s probability of rolling 1 or 6 on 6 sided die on one roll?</a:t>
            </a:r>
          </a:p>
          <a:p>
            <a:pPr marL="457200" lvl="1" indent="0">
              <a:buNone/>
            </a:pPr>
            <a:r>
              <a:rPr lang="en-US" dirty="0"/>
              <a:t>1/3</a:t>
            </a:r>
          </a:p>
          <a:p>
            <a:r>
              <a:rPr lang="en-US" dirty="0"/>
              <a:t>How did you get this answer?</a:t>
            </a:r>
          </a:p>
          <a:p>
            <a:pPr lvl="1"/>
            <a:r>
              <a:rPr lang="en-US" dirty="0"/>
              <a:t>Addition!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did we assume about the events to add them?</a:t>
            </a:r>
          </a:p>
          <a:p>
            <a:pPr lvl="1"/>
            <a:r>
              <a:rPr lang="en-US" dirty="0"/>
              <a:t>They are mutually exclusive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669EFA-5418-C642-8DA8-FDF19A1E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216" y="4127396"/>
            <a:ext cx="7737150" cy="6804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83A2C68-1B64-B543-A6EF-171806AD04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569" y="4703358"/>
            <a:ext cx="4926698" cy="6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4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AD89F-A1CE-ED4F-8A4F-0DB1CD24C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 don’t need to be individual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FFFB16-D0B9-1641-AE37-A5625F779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example, a sequence of two coin tosses.  </a:t>
            </a:r>
          </a:p>
          <a:p>
            <a:r>
              <a:rPr lang="en-US" dirty="0"/>
              <a:t>We say the set of possible outcomes, or the sample space, is</a:t>
            </a:r>
          </a:p>
          <a:p>
            <a:endParaRPr lang="en-US" dirty="0"/>
          </a:p>
          <a:p>
            <a:r>
              <a:rPr lang="en-US" dirty="0"/>
              <a:t>What is the probability that a pair of tosses has at least one head?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1AFA86-A376-2340-ABA4-93C28C63C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A0E758-D35F-494D-9F90-B25F7DE2F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4724" y="2877312"/>
            <a:ext cx="3301238" cy="483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9214C5-D706-3E44-A416-01A757C6B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398" y="3974353"/>
            <a:ext cx="8155877" cy="68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743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D655E-8551-CC4D-8B3C-C70FB1790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of one event AND another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364E3-674A-D047-98FC-8EC806A7DB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/>
          </a:bodyPr>
          <a:lstStyle/>
          <a:p>
            <a:r>
              <a:rPr lang="en-US" dirty="0"/>
              <a:t>What’s the probability of flipping heads </a:t>
            </a:r>
            <a:r>
              <a:rPr lang="en-US" i="1" dirty="0"/>
              <a:t>followed by </a:t>
            </a:r>
            <a:r>
              <a:rPr lang="en-US" dirty="0"/>
              <a:t>tails?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sz="2800" dirty="0"/>
              <a:t>1/4</a:t>
            </a:r>
            <a:endParaRPr lang="en-US" dirty="0"/>
          </a:p>
          <a:p>
            <a:r>
              <a:rPr lang="en-US" dirty="0"/>
              <a:t>What’s the probability of rolling 1 </a:t>
            </a:r>
            <a:r>
              <a:rPr lang="en-US" i="1" dirty="0"/>
              <a:t>followed by </a:t>
            </a:r>
            <a:r>
              <a:rPr lang="en-US" dirty="0"/>
              <a:t>6?</a:t>
            </a:r>
          </a:p>
          <a:p>
            <a:pPr marL="0" indent="0">
              <a:buNone/>
            </a:pPr>
            <a:r>
              <a:rPr lang="en-US" dirty="0"/>
              <a:t>	1/36</a:t>
            </a:r>
          </a:p>
          <a:p>
            <a:r>
              <a:rPr lang="en-US" dirty="0"/>
              <a:t>How did you get the answer?</a:t>
            </a:r>
          </a:p>
          <a:p>
            <a:pPr lvl="1"/>
            <a:r>
              <a:rPr lang="en-US" dirty="0"/>
              <a:t>Multiplication!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What did you assume about the events to multiply their probabilities?</a:t>
            </a:r>
          </a:p>
          <a:p>
            <a:pPr lvl="1"/>
            <a:r>
              <a:rPr lang="en-US" dirty="0"/>
              <a:t>They are </a:t>
            </a:r>
            <a:r>
              <a:rPr lang="en-US" i="1" dirty="0"/>
              <a:t>independent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C0DAD-068C-9F45-B676-B31524686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B7474B-8D0E-6542-851C-B06EFF1FE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322" y="4764104"/>
            <a:ext cx="2649173" cy="6868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CB444C-EED6-664D-9176-948E01DAD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564" y="4817135"/>
            <a:ext cx="2649173" cy="686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69C35-266A-8E45-A5C3-9FF15CFF7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724" y="4194191"/>
            <a:ext cx="3160427" cy="569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30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CE328-7439-ED45-8FFC-D49B82884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A216B-5129-0E43-AFA7-B8DAABE05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that?</a:t>
            </a:r>
          </a:p>
          <a:p>
            <a:pPr lvl="1"/>
            <a:r>
              <a:rPr lang="en-US" dirty="0"/>
              <a:t>The probability one event occurs given that another event </a:t>
            </a:r>
            <a:r>
              <a:rPr lang="en-US" i="1" dirty="0"/>
              <a:t>also</a:t>
            </a:r>
            <a:r>
              <a:rPr lang="en-US" dirty="0"/>
              <a:t> occurs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Examples of when it matters: </a:t>
            </a:r>
          </a:p>
          <a:p>
            <a:pPr lvl="1"/>
            <a:r>
              <a:rPr lang="en-US" dirty="0"/>
              <a:t>Probability someone is over 6 feet tall, given they are from Norway.</a:t>
            </a:r>
          </a:p>
          <a:p>
            <a:pPr lvl="1"/>
            <a:r>
              <a:rPr lang="en-US" dirty="0"/>
              <a:t>“What’s the probability someone goes to the ER with heart palpitations if the air quality index is greater than 100?”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AA3BE9-D183-F348-97AC-A75340C84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8972C5-9211-5944-97D9-10D669F5C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588" y="2800351"/>
            <a:ext cx="2387600" cy="59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29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86B9-0E6D-694D-BE03-B6823E52A1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Conditional probability with independent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D7C168-A727-F442-99C3-3B045525FA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A and B are independent, what’s the probability that A happens given B?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344DCF-B7B8-9646-A149-FE48B12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5510EB-699D-8A41-8204-BA83A8990D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800"/>
          <a:stretch/>
        </p:blipFill>
        <p:spPr>
          <a:xfrm>
            <a:off x="4838700" y="3532187"/>
            <a:ext cx="2825750" cy="7381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8BBCA4-1592-7444-8176-9EFFC263FB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99"/>
          <a:stretch/>
        </p:blipFill>
        <p:spPr>
          <a:xfrm>
            <a:off x="3787779" y="2730500"/>
            <a:ext cx="2587621" cy="73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1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89F58-2D84-9046-9352-665C9B05F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random sample (SRS)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A8FDB5-5693-A047-A847-04EF0618E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subset of elements of a population</a:t>
            </a:r>
          </a:p>
          <a:p>
            <a:r>
              <a:rPr lang="en-US" dirty="0"/>
              <a:t>Each element is chosen at random</a:t>
            </a:r>
          </a:p>
          <a:p>
            <a:r>
              <a:rPr lang="en-US" dirty="0"/>
              <a:t>With replacement: </a:t>
            </a:r>
          </a:p>
          <a:p>
            <a:pPr lvl="1"/>
            <a:r>
              <a:rPr lang="en-US" dirty="0"/>
              <a:t>after you choose an element, it goes back into the set of elements you’re randomly sampling from.</a:t>
            </a:r>
          </a:p>
          <a:p>
            <a:r>
              <a:rPr lang="en-US" dirty="0"/>
              <a:t>Without replacement: </a:t>
            </a:r>
          </a:p>
          <a:p>
            <a:pPr lvl="1"/>
            <a:r>
              <a:rPr lang="en-US" dirty="0"/>
              <a:t>after you choose an element, it does not go back into the set of elements you’re randomly sampling from.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CE4DF7-8FD7-7940-AA9C-016323997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7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B8305-A172-4840-8CEC-799D9FF6E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AF185-86E0-0D48-A465-F0B0C7842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a “TRUE” or “FALSE” in each entry of the table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concrete example: Label 10 cards 1 through 10. What is the probability you draw 7 given you </a:t>
            </a:r>
            <a:r>
              <a:rPr lang="en-US" i="1" dirty="0"/>
              <a:t>first</a:t>
            </a:r>
            <a:r>
              <a:rPr lang="en-US" dirty="0"/>
              <a:t> draw 5 for</a:t>
            </a:r>
          </a:p>
          <a:p>
            <a:pPr lvl="1"/>
            <a:r>
              <a:rPr lang="en-US" dirty="0"/>
              <a:t>Random sample without replacement?</a:t>
            </a:r>
          </a:p>
          <a:p>
            <a:pPr lvl="1"/>
            <a:r>
              <a:rPr lang="en-US" dirty="0"/>
              <a:t>Random sample with replacement?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D2AA98-847E-CB45-97C6-CED4A0E55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F2CA04-CBA1-314F-84C6-0E60A6382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4006975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F7724B-D339-DD49-9231-282739B401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598834"/>
              </p:ext>
            </p:extLst>
          </p:nvPr>
        </p:nvGraphicFramePr>
        <p:xfrm>
          <a:off x="1511300" y="2713566"/>
          <a:ext cx="8128000" cy="111252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617593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5820737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85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8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SRS without replacement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9186207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115A91-488F-514A-A459-B41F133C9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7800" y="2675466"/>
            <a:ext cx="2030310" cy="461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748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0E269-65CC-0341-B058-51B642E4F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random sampling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99155-AB15-5244-828E-A6A1BC1B8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 random sampling</a:t>
            </a:r>
          </a:p>
          <a:p>
            <a:pPr lvl="1"/>
            <a:r>
              <a:rPr lang="en-US" dirty="0"/>
              <a:t>Cluster population into groups</a:t>
            </a:r>
          </a:p>
          <a:p>
            <a:pPr lvl="1"/>
            <a:r>
              <a:rPr lang="en-US" dirty="0"/>
              <a:t>Randomly sample groups</a:t>
            </a:r>
          </a:p>
          <a:p>
            <a:pPr lvl="1"/>
            <a:r>
              <a:rPr lang="en-US" dirty="0"/>
              <a:t>Option 1 (one-stage cluster sample): do a census of each sampled cluster </a:t>
            </a:r>
          </a:p>
          <a:p>
            <a:pPr lvl="1"/>
            <a:r>
              <a:rPr lang="en-US" dirty="0"/>
              <a:t>Option 2: (two-stage): randomly sample within each sampled cluster</a:t>
            </a:r>
          </a:p>
          <a:p>
            <a:r>
              <a:rPr lang="en-US" dirty="0"/>
              <a:t>Stratified random sampling</a:t>
            </a:r>
          </a:p>
          <a:p>
            <a:pPr lvl="1"/>
            <a:r>
              <a:rPr lang="en-US" dirty="0"/>
              <a:t>Separate population into “strata”: all 0-17 year </a:t>
            </a:r>
            <a:r>
              <a:rPr lang="en-US" dirty="0" err="1"/>
              <a:t>olds</a:t>
            </a:r>
            <a:r>
              <a:rPr lang="en-US" dirty="0"/>
              <a:t> in one, all 18-23 year </a:t>
            </a:r>
            <a:r>
              <a:rPr lang="en-US" dirty="0" err="1"/>
              <a:t>olds</a:t>
            </a:r>
            <a:r>
              <a:rPr lang="en-US" dirty="0"/>
              <a:t> in another, all 23 and over in a third</a:t>
            </a:r>
          </a:p>
          <a:p>
            <a:pPr lvl="1"/>
            <a:r>
              <a:rPr lang="en-US" dirty="0"/>
              <a:t>Then randomly sample within </a:t>
            </a:r>
            <a:r>
              <a:rPr lang="en-US" i="1" dirty="0"/>
              <a:t>every</a:t>
            </a:r>
            <a:r>
              <a:rPr lang="en-US" dirty="0"/>
              <a:t> strata.  Weight your results by the size of the strata population within the total population.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B75D-EA6F-4E4F-A076-822BC54F1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931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29F6-84F8-F341-BC98-61AF4AF8F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94E5-A5D1-0F46-9790-EB44608AD6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Lab 1 posted, do on your own, no need to hand in</a:t>
            </a:r>
          </a:p>
          <a:p>
            <a:pPr lvl="1"/>
            <a:r>
              <a:rPr lang="en-US" dirty="0"/>
              <a:t>Remaining labs to be posted on Mondays, due 1 week later.  We’re planning 9 more.</a:t>
            </a:r>
          </a:p>
          <a:p>
            <a:r>
              <a:rPr lang="en-US" dirty="0"/>
              <a:t>HW 1 will be posted Thursday, due Thursday Sep 12</a:t>
            </a:r>
          </a:p>
          <a:p>
            <a:pPr lvl="1"/>
            <a:r>
              <a:rPr lang="en-US" dirty="0"/>
              <a:t>All HW to be posted on Thursday, due 1 week later.  We’re planning 10 all together.</a:t>
            </a:r>
          </a:p>
          <a:p>
            <a:r>
              <a:rPr lang="en-US" dirty="0"/>
              <a:t>Reading – </a:t>
            </a:r>
          </a:p>
          <a:p>
            <a:pPr lvl="1"/>
            <a:r>
              <a:rPr lang="en-US" dirty="0"/>
              <a:t>Today: </a:t>
            </a:r>
            <a:r>
              <a:rPr lang="en-US" dirty="0" err="1"/>
              <a:t>Blei</a:t>
            </a:r>
            <a:r>
              <a:rPr lang="en-US" dirty="0"/>
              <a:t> and Smyth</a:t>
            </a:r>
          </a:p>
          <a:p>
            <a:pPr lvl="1"/>
            <a:r>
              <a:rPr lang="en-US" dirty="0"/>
              <a:t>Thursday: Ch 03 of the DS 100 online textbook.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C6B9AC-8210-0641-A7DE-8AB1B992B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368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84789-C964-954E-8F28-A815C6B26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cluster or stratify?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630258-9D5D-FC49-9FBE-936DF9663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Cluster: sampling effort can be lower.  </a:t>
            </a:r>
          </a:p>
          <a:p>
            <a:pPr lvl="1"/>
            <a:r>
              <a:rPr lang="en-US" dirty="0"/>
              <a:t>For example cluster people in a population by town and sample from the towns</a:t>
            </a:r>
          </a:p>
          <a:p>
            <a:pPr lvl="1"/>
            <a:r>
              <a:rPr lang="en-US" dirty="0"/>
              <a:t>Then, for in person interviews, travel costs are lower </a:t>
            </a:r>
          </a:p>
          <a:p>
            <a:r>
              <a:rPr lang="en-US" dirty="0"/>
              <a:t>Stratified: You avoid missing important parts of the population in your sample</a:t>
            </a:r>
          </a:p>
          <a:p>
            <a:pPr lvl="1"/>
            <a:r>
              <a:rPr lang="en-US" dirty="0"/>
              <a:t>If a small fraction of people are in the 18-23 year old range, you might miss them if you didn’t create their own dedicated stratum.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7BDFE3-9C7E-B241-B7A4-A88D47BC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49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F7F2-BAE7-2348-8B31-507AF5CB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if we </a:t>
            </a:r>
            <a:r>
              <a:rPr lang="en-US" i="1" dirty="0"/>
              <a:t>don’t </a:t>
            </a:r>
            <a:r>
              <a:rPr lang="en-US" dirty="0"/>
              <a:t>have a random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AAE12-79AC-CE43-A2D8-36B82BC0E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All our efforts to predict or infer something about a population will be biased.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DE40DA-7450-8948-8B53-A8FB4C63D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04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2351F37-E34F-734E-A12B-512A9F475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8223" y="4093671"/>
            <a:ext cx="3820689" cy="26278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5FB8E5-674B-DE46-949C-BC0329D4E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bias the only thing we should care about when we construct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9A0D0-65BC-394C-8C6E-C9C3F5C8C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No, we also care about sample </a:t>
            </a:r>
            <a:r>
              <a:rPr lang="en-US" i="1" dirty="0"/>
              <a:t>size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this influences the variance of the thing you’re trying to estimate. </a:t>
            </a:r>
          </a:p>
          <a:p>
            <a:r>
              <a:rPr lang="en-US" dirty="0">
                <a:sym typeface="Wingdings" pitchFamily="2" charset="2"/>
              </a:rPr>
              <a:t>What do we mean by </a:t>
            </a:r>
            <a:r>
              <a:rPr lang="en-US" i="1" dirty="0">
                <a:sym typeface="Wingdings" pitchFamily="2" charset="2"/>
              </a:rPr>
              <a:t>variance</a:t>
            </a:r>
            <a:r>
              <a:rPr lang="en-US" dirty="0">
                <a:sym typeface="Wingdings" pitchFamily="2" charset="2"/>
              </a:rPr>
              <a:t>?</a:t>
            </a:r>
          </a:p>
          <a:p>
            <a:pPr lvl="1"/>
            <a:r>
              <a:rPr lang="en-US" dirty="0">
                <a:sym typeface="Wingdings" pitchFamily="2" charset="2"/>
              </a:rPr>
              <a:t>The size of the range of possible estimates you’d get from each sample</a:t>
            </a:r>
          </a:p>
          <a:p>
            <a:pPr marL="0" indent="0" algn="ctr">
              <a:buNone/>
            </a:pPr>
            <a:endParaRPr lang="en-US" dirty="0">
              <a:sym typeface="Wingdings" pitchFamily="2" charset="2"/>
            </a:endParaRPr>
          </a:p>
          <a:p>
            <a:pPr marL="0" indent="0" algn="ctr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EF4CA8-12AF-FE4B-8580-861C0FE87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22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58587F-ABDA-4B42-8221-59E3E6BE4E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891" y="4093671"/>
            <a:ext cx="3820689" cy="26278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D94F2C-A7A7-544B-9A20-7C9B3C6334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2055" y="4093671"/>
            <a:ext cx="3820689" cy="262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67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Revisit:  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Variance:</a:t>
            </a:r>
          </a:p>
          <a:p>
            <a:pPr lvl="1"/>
            <a:r>
              <a:rPr lang="en-US" dirty="0"/>
              <a:t>Small sample sizes leads to variance</a:t>
            </a:r>
          </a:p>
          <a:p>
            <a:r>
              <a:rPr lang="en-US" dirty="0"/>
              <a:t>Bias:</a:t>
            </a:r>
          </a:p>
          <a:p>
            <a:pPr lvl="1"/>
            <a:r>
              <a:rPr lang="en-US" dirty="0"/>
              <a:t>Sample bias.  Polling firms didn’t sample the population of voters randomly. </a:t>
            </a:r>
          </a:p>
          <a:p>
            <a:pPr lvl="1"/>
            <a:r>
              <a:rPr lang="en-US" dirty="0"/>
              <a:t>Measurement error (untruthful responses) </a:t>
            </a:r>
            <a:r>
              <a:rPr lang="en-US" dirty="0">
                <a:sym typeface="Wingdings" pitchFamily="2" charset="2"/>
              </a:rPr>
              <a:t> Bias.</a:t>
            </a:r>
          </a:p>
          <a:p>
            <a:r>
              <a:rPr lang="en-US" dirty="0">
                <a:sym typeface="Wingdings" pitchFamily="2" charset="2"/>
              </a:rPr>
              <a:t>Variance and sample bias are controllable in the way we design the sample.</a:t>
            </a:r>
          </a:p>
          <a:p>
            <a:r>
              <a:rPr lang="en-US" dirty="0">
                <a:sym typeface="Wingdings" pitchFamily="2" charset="2"/>
              </a:rPr>
              <a:t>Measurement error is trickier, and depends on how we query the sample once it is created.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155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278EA-488D-FB49-9686-5DA07BF5D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 example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31C48-A4E7-6D4E-BA93-6238011EA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30725"/>
          </a:xfrm>
        </p:spPr>
        <p:txBody>
          <a:bodyPr>
            <a:normAutofit/>
          </a:bodyPr>
          <a:lstStyle/>
          <a:p>
            <a:r>
              <a:rPr lang="en-US" dirty="0"/>
              <a:t>I was recently summoned for jury duty</a:t>
            </a:r>
          </a:p>
          <a:p>
            <a:r>
              <a:rPr lang="en-US" dirty="0"/>
              <a:t>90 people sat in a courthouse in Alameda, waiting to find out if we’d serve on a “jury of peers”</a:t>
            </a:r>
          </a:p>
          <a:p>
            <a:r>
              <a:rPr lang="en-US" dirty="0"/>
              <a:t>While I waited, I wondered: Is this a random sample of adults in Alameda county?</a:t>
            </a:r>
          </a:p>
          <a:p>
            <a:r>
              <a:rPr lang="en-US" dirty="0"/>
              <a:t>The clerk explained that we’re all there because “the system” choose us randomly.  </a:t>
            </a:r>
          </a:p>
          <a:p>
            <a:r>
              <a:rPr lang="en-US" dirty="0"/>
              <a:t>But how good is “the system”?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BFC2EB-FABF-1D4E-BEC8-D7614262E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238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89A7E-460C-C64D-9517-0F72FC41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Jury selection,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7519B-6AFD-9142-81F4-EBB93DF525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Q1: What is the population they sample from?  </a:t>
            </a:r>
          </a:p>
          <a:p>
            <a:pPr lvl="1"/>
            <a:r>
              <a:rPr lang="en-US" dirty="0"/>
              <a:t>Voter registration, and DMV records</a:t>
            </a:r>
          </a:p>
          <a:p>
            <a:pPr lvl="1"/>
            <a:r>
              <a:rPr lang="en-US" dirty="0"/>
              <a:t>Careful!  If the name on your voting record is different than DMV, you are twice as likely to get called</a:t>
            </a:r>
          </a:p>
          <a:p>
            <a:pPr lvl="1"/>
            <a:endParaRPr lang="en-US" dirty="0"/>
          </a:p>
          <a:p>
            <a:r>
              <a:rPr lang="en-US" dirty="0"/>
              <a:t>Q2: If someone is called, do they report?</a:t>
            </a:r>
          </a:p>
          <a:p>
            <a:pPr lvl="1"/>
            <a:r>
              <a:rPr lang="en-US" dirty="0"/>
              <a:t>Clerk explained she called 400 people to get a turnout of 90</a:t>
            </a:r>
          </a:p>
          <a:p>
            <a:pPr lvl="1"/>
            <a:r>
              <a:rPr lang="en-US" dirty="0"/>
              <a:t>They might have the wrong address for some people</a:t>
            </a:r>
          </a:p>
          <a:p>
            <a:pPr lvl="1"/>
            <a:r>
              <a:rPr lang="en-US" dirty="0"/>
              <a:t>Others ignore the summons, or throw it out</a:t>
            </a:r>
          </a:p>
          <a:p>
            <a:pPr lvl="1"/>
            <a:r>
              <a:rPr lang="en-US" dirty="0"/>
              <a:t>(The fine for not reporting is $1,500, “when enforced”)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6AFD6-4A86-E94A-BFB8-1EFB67CD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888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i="1" dirty="0"/>
              <a:t>“Representatives and direct Taxes shall be apportioned among the several States … according to their respective Numbers.... The actual Enumeration shall be made…within every…Term of ten Years.”</a:t>
            </a:r>
          </a:p>
          <a:p>
            <a:pPr marL="0" indent="0" algn="ctr">
              <a:buNone/>
            </a:pPr>
            <a:r>
              <a:rPr lang="en-US" i="1" dirty="0"/>
              <a:t>-- US Constitution </a:t>
            </a:r>
          </a:p>
          <a:p>
            <a:r>
              <a:rPr lang="en-US" dirty="0"/>
              <a:t>2016 Supreme Court case established the “respective Numbers” is total population, not just eligible voters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23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57AFBA-326A-9B4C-8238-5F7600C0E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632" y="1027906"/>
            <a:ext cx="7935844" cy="39679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98DCA7-DB7D-A744-9111-CF634E2C1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Census: Changing questions…what will be the effect?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E05A1-2BB1-6A4B-BAE0-2F513BE68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5851"/>
          </a:xfrm>
        </p:spPr>
        <p:txBody>
          <a:bodyPr>
            <a:normAutofit/>
          </a:bodyPr>
          <a:lstStyle/>
          <a:p>
            <a:r>
              <a:rPr lang="en-US" dirty="0"/>
              <a:t>US Census to count </a:t>
            </a:r>
            <a:r>
              <a:rPr lang="en-US" i="1" dirty="0"/>
              <a:t>all</a:t>
            </a:r>
            <a:r>
              <a:rPr lang="en-US" dirty="0"/>
              <a:t> people</a:t>
            </a:r>
          </a:p>
          <a:p>
            <a:r>
              <a:rPr lang="en-US" dirty="0"/>
              <a:t>But it is also used to collect </a:t>
            </a:r>
            <a:r>
              <a:rPr lang="en-US" dirty="0" err="1"/>
              <a:t>infor</a:t>
            </a:r>
            <a:r>
              <a:rPr lang="en-US" dirty="0"/>
              <a:t>-</a:t>
            </a:r>
            <a:br>
              <a:rPr lang="en-US" dirty="0"/>
            </a:br>
            <a:r>
              <a:rPr lang="en-US" dirty="0" err="1"/>
              <a:t>mation</a:t>
            </a:r>
            <a:r>
              <a:rPr lang="en-US" dirty="0"/>
              <a:t> about the population</a:t>
            </a:r>
          </a:p>
          <a:p>
            <a:r>
              <a:rPr lang="en-US" dirty="0"/>
              <a:t>Question planned for the 2020 </a:t>
            </a:r>
            <a:br>
              <a:rPr lang="en-US" dirty="0"/>
            </a:br>
            <a:r>
              <a:rPr lang="en-US" dirty="0"/>
              <a:t>census:</a:t>
            </a:r>
          </a:p>
          <a:p>
            <a:r>
              <a:rPr lang="en-US" dirty="0"/>
              <a:t>What would be the effect </a:t>
            </a:r>
            <a:br>
              <a:rPr lang="en-US" dirty="0"/>
            </a:br>
            <a:r>
              <a:rPr lang="en-US" dirty="0"/>
              <a:t>of this on the outcome of </a:t>
            </a:r>
            <a:br>
              <a:rPr lang="en-US" dirty="0"/>
            </a:br>
            <a:r>
              <a:rPr lang="en-US" dirty="0"/>
              <a:t>the census?</a:t>
            </a:r>
          </a:p>
          <a:p>
            <a:r>
              <a:rPr lang="en-US" dirty="0"/>
              <a:t>Bias, Variance, other?</a:t>
            </a:r>
          </a:p>
          <a:p>
            <a:pPr lvl="1"/>
            <a:r>
              <a:rPr lang="en-US" dirty="0"/>
              <a:t>Bias: immigrants might fear repercussions to truthful answer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undercount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6BCD72-8247-E74E-9F73-2FF323A43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30DC8A-0775-0A41-9DAC-0CA0B3C415F7}"/>
              </a:ext>
            </a:extLst>
          </p:cNvPr>
          <p:cNvSpPr txBox="1"/>
          <p:nvPr/>
        </p:nvSpPr>
        <p:spPr>
          <a:xfrm>
            <a:off x="8310909" y="4761432"/>
            <a:ext cx="1671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Pewresearch.og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7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255D0-E701-1B4A-86D3-126707451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eventually happened to the citizenship question?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72E39-D468-CD43-88B3-675ACCBE7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was challenged up to the Supreme Court</a:t>
            </a:r>
          </a:p>
          <a:p>
            <a:pPr lvl="1"/>
            <a:r>
              <a:rPr lang="en-US" dirty="0"/>
              <a:t>Trump administration claimed data would help enforce the Voting Rights Act (VRA) — to protect minority voters’ rights.</a:t>
            </a:r>
          </a:p>
          <a:p>
            <a:pPr lvl="1"/>
            <a:r>
              <a:rPr lang="en-US" dirty="0"/>
              <a:t>But other documents reveal different motives for the question</a:t>
            </a:r>
          </a:p>
          <a:p>
            <a:r>
              <a:rPr lang="en-US" dirty="0"/>
              <a:t>Ruling from court: </a:t>
            </a:r>
          </a:p>
          <a:p>
            <a:pPr lvl="1"/>
            <a:r>
              <a:rPr lang="en-US" dirty="0"/>
              <a:t>5-4 ruling (conservative block in majority): The question is fact constitutional. </a:t>
            </a:r>
          </a:p>
          <a:p>
            <a:pPr lvl="1"/>
            <a:r>
              <a:rPr lang="en-US" dirty="0"/>
              <a:t>5-4 ruling (mostly liberal block in majority): Administration still can’t ask the question, because they provided a phony justification for the move.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3E5C55-A6D0-3A4E-BADD-9D3A11387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4530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416FD-0DFD-1E4D-AE7B-A07650860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provenance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BAF7B-32AE-B948-A370-74261422E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4993"/>
            <a:ext cx="10515600" cy="472213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Provenance:  The mechanisms by which the data arose</a:t>
            </a:r>
          </a:p>
          <a:p>
            <a:r>
              <a:rPr lang="en-US" dirty="0"/>
              <a:t>How was it collected?  A random sample, an administrative database?</a:t>
            </a:r>
          </a:p>
          <a:p>
            <a:r>
              <a:rPr lang="en-US" dirty="0"/>
              <a:t>What mechanism generated the data</a:t>
            </a:r>
          </a:p>
          <a:p>
            <a:pPr lvl="1"/>
            <a:r>
              <a:rPr lang="en-US" dirty="0"/>
              <a:t>An experiment?</a:t>
            </a:r>
          </a:p>
          <a:p>
            <a:pPr lvl="1"/>
            <a:r>
              <a:rPr lang="en-US" dirty="0"/>
              <a:t>Observations in “nature”?</a:t>
            </a:r>
          </a:p>
          <a:p>
            <a:pPr lvl="1"/>
            <a:r>
              <a:rPr lang="en-US" dirty="0"/>
              <a:t>An industrial process?</a:t>
            </a:r>
          </a:p>
          <a:p>
            <a:r>
              <a:rPr lang="en-US" dirty="0"/>
              <a:t>How were the data manipulated (cleaned, transformed, </a:t>
            </a:r>
            <a:r>
              <a:rPr lang="en-US" dirty="0" err="1"/>
              <a:t>etc</a:t>
            </a:r>
            <a:r>
              <a:rPr lang="en-US" dirty="0"/>
              <a:t>) to get to their current condition?</a:t>
            </a:r>
          </a:p>
          <a:p>
            <a:endParaRPr lang="en-US" dirty="0"/>
          </a:p>
          <a:p>
            <a:r>
              <a:rPr lang="en-US" dirty="0"/>
              <a:t>Understanding provenance enables us to understand how well we can generalize.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5190AC-5B19-914A-A1BE-68AF6606C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3069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DA425-53F3-AC49-BEFF-A8E67D42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 on course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E6105-3598-1240-963B-342670E18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bCourses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Announcements</a:t>
            </a:r>
          </a:p>
          <a:p>
            <a:pPr lvl="1"/>
            <a:r>
              <a:rPr lang="en-US" dirty="0"/>
              <a:t>Posting and submitting labs and HW</a:t>
            </a:r>
          </a:p>
          <a:p>
            <a:r>
              <a:rPr lang="en-US" dirty="0"/>
              <a:t>Piazza: </a:t>
            </a:r>
          </a:p>
          <a:p>
            <a:pPr lvl="1"/>
            <a:r>
              <a:rPr lang="en-US" dirty="0"/>
              <a:t>For your questions</a:t>
            </a:r>
          </a:p>
          <a:p>
            <a:r>
              <a:rPr lang="en-US" dirty="0" err="1"/>
              <a:t>Github</a:t>
            </a:r>
            <a:r>
              <a:rPr lang="en-US" dirty="0"/>
              <a:t>: where all resources will be kept</a:t>
            </a:r>
          </a:p>
          <a:p>
            <a:pPr lvl="1"/>
            <a:r>
              <a:rPr lang="en-US" dirty="0">
                <a:hlinkClick r:id="rId2"/>
              </a:rPr>
              <a:t>https://github.com/duncancallaway/ER131_2019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2D630D-D502-F044-866D-925D65B8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641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4CF2A-6380-7B45-BA5C-21E44636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interesting nugget about big data vs SRS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17AB72-AC9F-E347-B6C8-0FAFD95CC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2012 Elections: What fraction of respondents would vote for Obama for </a:t>
            </a:r>
          </a:p>
          <a:p>
            <a:pPr lvl="1"/>
            <a:r>
              <a:rPr lang="en-US" dirty="0"/>
              <a:t>Random sample of 400</a:t>
            </a:r>
          </a:p>
          <a:p>
            <a:pPr lvl="1"/>
            <a:r>
              <a:rPr lang="en-US" dirty="0"/>
              <a:t>Non-random sample of 60,000,000</a:t>
            </a:r>
          </a:p>
          <a:p>
            <a:r>
              <a:rPr lang="en-US" dirty="0"/>
              <a:t>Plot on the right shows the estimate</a:t>
            </a:r>
            <a:br>
              <a:rPr lang="en-US" dirty="0"/>
            </a:br>
            <a:r>
              <a:rPr lang="en-US" dirty="0"/>
              <a:t>from many different random </a:t>
            </a:r>
            <a:br>
              <a:rPr lang="en-US" dirty="0"/>
            </a:br>
            <a:r>
              <a:rPr lang="en-US" dirty="0"/>
              <a:t>samples of 400 versus the single </a:t>
            </a:r>
            <a:br>
              <a:rPr lang="en-US" dirty="0"/>
            </a:br>
            <a:r>
              <a:rPr lang="en-US" dirty="0"/>
              <a:t>“big” data set estimate</a:t>
            </a:r>
          </a:p>
          <a:p>
            <a:r>
              <a:rPr lang="en-US" dirty="0"/>
              <a:t>The small sample is often more wrong</a:t>
            </a:r>
            <a:br>
              <a:rPr lang="en-US" dirty="0"/>
            </a:br>
            <a:r>
              <a:rPr lang="en-US" dirty="0"/>
              <a:t>but </a:t>
            </a:r>
            <a:r>
              <a:rPr lang="en-US" i="1" dirty="0"/>
              <a:t>on average</a:t>
            </a:r>
            <a:r>
              <a:rPr lang="en-US" dirty="0"/>
              <a:t> it is correct.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5D133-1C8C-3A44-BD57-573281789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33D58A-4134-6143-8023-5220A0291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168" y="2693987"/>
            <a:ext cx="5061182" cy="3662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6541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AA31C-3590-0844-BE26-772BF76A7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 science – what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23A7B-BA8B-DF45-AD57-DD3588CDC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799"/>
            <a:ext cx="10515600" cy="519430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Statistical perspective</a:t>
            </a:r>
          </a:p>
          <a:p>
            <a:pPr lvl="1"/>
            <a:r>
              <a:rPr lang="en-US" dirty="0"/>
              <a:t>Modeling: How to capture the “data generating process” flexibly and faithfully?</a:t>
            </a:r>
          </a:p>
          <a:p>
            <a:pPr lvl="1"/>
            <a:r>
              <a:rPr lang="en-US" dirty="0"/>
              <a:t>High dimensional data: How to choose which variables matter?</a:t>
            </a:r>
          </a:p>
          <a:p>
            <a:r>
              <a:rPr lang="en-US" dirty="0"/>
              <a:t>Computational perspective</a:t>
            </a:r>
          </a:p>
          <a:p>
            <a:pPr lvl="1"/>
            <a:r>
              <a:rPr lang="en-US" dirty="0"/>
              <a:t>Optimization methods: How to algorithmically find the parameters to a model</a:t>
            </a:r>
          </a:p>
          <a:p>
            <a:pPr lvl="1"/>
            <a:r>
              <a:rPr lang="en-US" dirty="0"/>
              <a:t>Sampling methods: How to gather and use data?</a:t>
            </a:r>
          </a:p>
          <a:p>
            <a:pPr lvl="1"/>
            <a:r>
              <a:rPr lang="en-US" dirty="0"/>
              <a:t>Model selection</a:t>
            </a:r>
          </a:p>
          <a:p>
            <a:pPr lvl="1"/>
            <a:r>
              <a:rPr lang="en-US" dirty="0"/>
              <a:t>Distributed computing: Parallel processing, for example.  </a:t>
            </a:r>
          </a:p>
          <a:p>
            <a:r>
              <a:rPr lang="en-US" dirty="0"/>
              <a:t>Human perspective</a:t>
            </a:r>
          </a:p>
          <a:p>
            <a:pPr lvl="1"/>
            <a:r>
              <a:rPr lang="en-US" dirty="0"/>
              <a:t>Problem domain, </a:t>
            </a:r>
          </a:p>
          <a:p>
            <a:pPr lvl="1"/>
            <a:r>
              <a:rPr lang="en-US" dirty="0"/>
              <a:t>How to gather and use data?</a:t>
            </a:r>
          </a:p>
          <a:p>
            <a:pPr lvl="1"/>
            <a:r>
              <a:rPr lang="en-US" dirty="0"/>
              <a:t>Model selection </a:t>
            </a:r>
          </a:p>
          <a:p>
            <a:pPr lvl="1"/>
            <a:r>
              <a:rPr lang="en-US" dirty="0"/>
              <a:t>Data exploration and visualization</a:t>
            </a:r>
          </a:p>
          <a:p>
            <a:pPr lvl="1"/>
            <a:r>
              <a:rPr lang="en-US" dirty="0"/>
              <a:t>Communicating the results of the analyses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C8404E-A55D-6E42-80F6-44B7531F0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5" presetClass="emph" presetSubtype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38" dur="indefinite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0" dur="indefinite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2" dur="indefinite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5" presetClass="emph" presetSubtype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25"/>
                                  </p:iterate>
                                  <p:childTnLst>
                                    <p:set>
                                      <p:cBhvr override="childStyle">
                                        <p:cTn id="44" dur="indefinite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18228-0DE8-354D-A8DC-6F002E1AC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CAISO data set.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0CF6E-DA45-8B40-A9EC-E2CDC7F2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See lecture </a:t>
            </a:r>
            <a:r>
              <a:rPr lang="en-US" dirty="0" err="1"/>
              <a:t>ipynb</a:t>
            </a:r>
            <a:r>
              <a:rPr lang="en-US" dirty="0"/>
              <a:t>, ‘</a:t>
            </a:r>
            <a:r>
              <a:rPr lang="en-US" dirty="0" err="1"/>
              <a:t>CAISO_data_pull.ipynb</a:t>
            </a:r>
            <a:r>
              <a:rPr lang="en-US" dirty="0"/>
              <a:t>’</a:t>
            </a:r>
          </a:p>
          <a:p>
            <a:pPr lvl="1"/>
            <a:r>
              <a:rPr lang="en-US" dirty="0">
                <a:hlinkClick r:id="rId2"/>
              </a:rPr>
              <a:t>Here</a:t>
            </a:r>
            <a:r>
              <a:rPr lang="en-US" dirty="0"/>
              <a:t> is a datahub link.</a:t>
            </a:r>
          </a:p>
          <a:p>
            <a:pPr marL="0" indent="0">
              <a:buNone/>
            </a:pPr>
            <a:r>
              <a:rPr lang="en-US" dirty="0"/>
              <a:t>What can we say about the data provenance?</a:t>
            </a:r>
          </a:p>
          <a:p>
            <a:r>
              <a:rPr lang="en-US" dirty="0"/>
              <a:t>Collected with power meters on all generators connected to the grid</a:t>
            </a:r>
          </a:p>
          <a:p>
            <a:r>
              <a:rPr lang="en-US" dirty="0"/>
              <a:t>How were the data manipulated?</a:t>
            </a:r>
          </a:p>
          <a:p>
            <a:pPr lvl="1"/>
            <a:r>
              <a:rPr lang="en-US" dirty="0"/>
              <a:t>Aggregated by hour and generator type</a:t>
            </a:r>
          </a:p>
          <a:p>
            <a:r>
              <a:rPr lang="en-US" dirty="0"/>
              <a:t>What mechanism generated the data: experiment, industrial process, observations in nature? </a:t>
            </a:r>
          </a:p>
          <a:p>
            <a:pPr lvl="1"/>
            <a:r>
              <a:rPr lang="en-US" dirty="0"/>
              <a:t>Industrial process </a:t>
            </a:r>
          </a:p>
          <a:p>
            <a:r>
              <a:rPr lang="en-US" dirty="0"/>
              <a:t>Is it a random sample, a census?</a:t>
            </a:r>
          </a:p>
          <a:p>
            <a:pPr lvl="1"/>
            <a:r>
              <a:rPr lang="en-US" dirty="0"/>
              <a:t>We have access to all recorded days, but not all days in the history of the world are recorded.  Administrative database.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7AF1E9-F11C-EA4D-A380-B20653E8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465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9CF87-E7EF-2B4F-B224-A48DCA7E6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Upcoming…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FC11D8-BAC8-384D-A2CC-777B92E96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658"/>
            <a:ext cx="10515600" cy="4866046"/>
          </a:xfrm>
        </p:spPr>
        <p:txBody>
          <a:bodyPr>
            <a:normAutofit/>
          </a:bodyPr>
          <a:lstStyle/>
          <a:p>
            <a:r>
              <a:rPr lang="en-US" dirty="0"/>
              <a:t>HW 1 is available, due Thursday 9/12.</a:t>
            </a:r>
          </a:p>
          <a:p>
            <a:r>
              <a:rPr lang="en-US" dirty="0"/>
              <a:t>Lab 1 is available (do not need to hand in)</a:t>
            </a:r>
          </a:p>
          <a:p>
            <a:r>
              <a:rPr lang="en-US" dirty="0"/>
              <a:t>Lecture Thursday 9/5.  </a:t>
            </a:r>
          </a:p>
          <a:p>
            <a:pPr lvl="1"/>
            <a:r>
              <a:rPr lang="en-US" dirty="0"/>
              <a:t>We’ll cover pandas</a:t>
            </a:r>
          </a:p>
          <a:p>
            <a:pPr lvl="1"/>
            <a:r>
              <a:rPr lang="en-US" dirty="0"/>
              <a:t>Reading: Chapter 3 from the DS100 textbook</a:t>
            </a:r>
          </a:p>
          <a:p>
            <a:pPr lvl="1"/>
            <a:r>
              <a:rPr lang="en-US" dirty="0"/>
              <a:t>Lecture: bring your laptop!</a:t>
            </a:r>
          </a:p>
          <a:p>
            <a:r>
              <a:rPr lang="en-US" dirty="0"/>
              <a:t>Lecture Tuesday 9/10:</a:t>
            </a:r>
          </a:p>
          <a:p>
            <a:pPr lvl="1"/>
            <a:r>
              <a:rPr lang="en-US" dirty="0"/>
              <a:t>More pandas</a:t>
            </a:r>
          </a:p>
          <a:p>
            <a:pPr lvl="1"/>
            <a:r>
              <a:rPr lang="en-US" dirty="0"/>
              <a:t>Reading: Kleinberg </a:t>
            </a:r>
            <a:r>
              <a:rPr lang="en-US" i="1" dirty="0"/>
              <a:t>et al; </a:t>
            </a:r>
            <a:r>
              <a:rPr lang="en-US" dirty="0" err="1"/>
              <a:t>Athey</a:t>
            </a:r>
            <a:r>
              <a:rPr lang="en-US" dirty="0"/>
              <a:t> (available on </a:t>
            </a:r>
            <a:r>
              <a:rPr lang="en-US" dirty="0" err="1"/>
              <a:t>Github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Bring your laptop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928347-B108-BE41-80A1-21DBF352A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9858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70CE-3B06-484B-9835-4AFCB4260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note-taking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54D2F-A16A-A240-BA28-99EA74D43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will load the ppt or notes onto </a:t>
            </a:r>
            <a:r>
              <a:rPr lang="en-US" dirty="0" err="1"/>
              <a:t>github</a:t>
            </a:r>
            <a:r>
              <a:rPr lang="en-US" dirty="0"/>
              <a:t> before every lecture</a:t>
            </a:r>
          </a:p>
          <a:p>
            <a:r>
              <a:rPr lang="en-US" dirty="0"/>
              <a:t>There will be room in the “notes” of the ppt if you’d like to type notes in (but later most slides will be pdfs)</a:t>
            </a:r>
          </a:p>
          <a:p>
            <a:r>
              <a:rPr lang="en-US" dirty="0"/>
              <a:t>But I will also number all the slides – so you can just write down a slide number on your paper notes.</a:t>
            </a:r>
          </a:p>
          <a:p>
            <a:pPr lvl="1"/>
            <a:r>
              <a:rPr lang="en-US" dirty="0"/>
              <a:t>This method seemed to be most successful in last year’s course evals.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1226E-2BC0-3043-BBB5-B4A638055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523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6015B-1D51-8946-8B30-3B8B1F9D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concepts to cover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AEC0E-DB91-3D44-AEF5-C83BE1965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Bias and variance</a:t>
            </a:r>
          </a:p>
          <a:p>
            <a:r>
              <a:rPr lang="en-US" dirty="0"/>
              <a:t>Prediction vs inference</a:t>
            </a:r>
          </a:p>
          <a:p>
            <a:r>
              <a:rPr lang="en-US" dirty="0"/>
              <a:t>Sampling</a:t>
            </a:r>
          </a:p>
          <a:p>
            <a:r>
              <a:rPr lang="en-US" dirty="0"/>
              <a:t>Provenance</a:t>
            </a:r>
          </a:p>
          <a:p>
            <a:r>
              <a:rPr lang="en-US" dirty="0"/>
              <a:t>Discussion: What is data science? (Based on reading)</a:t>
            </a:r>
          </a:p>
          <a:p>
            <a:r>
              <a:rPr lang="en-US" dirty="0"/>
              <a:t>Origins of energy data for HW1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02D1CD-2BA7-5549-95FE-861A4BF55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215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0FA1A-279B-8C47-8547-07F5A7123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some basic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32995-E8FB-4B40-8D51-4B64A056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Population</a:t>
            </a:r>
          </a:p>
          <a:p>
            <a:pPr marL="457200" lvl="1" indent="0">
              <a:buNone/>
            </a:pPr>
            <a:r>
              <a:rPr lang="en-US" i="1" dirty="0"/>
              <a:t>"</a:t>
            </a:r>
            <a:r>
              <a:rPr lang="en-US" i="1" dirty="0">
                <a:solidFill>
                  <a:srgbClr val="262626"/>
                </a:solidFill>
                <a:latin typeface="RobotoSlab-Light"/>
              </a:rPr>
              <a:t>A population is a large set of objects of a similar nature - e.g. human beings, households, readings from a measurement device - which is of interest as a whole” 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(</a:t>
            </a:r>
            <a:r>
              <a:rPr lang="en-US" sz="1800" dirty="0" err="1">
                <a:solidFill>
                  <a:srgbClr val="262626"/>
                </a:solidFill>
                <a:latin typeface="RobotoSlab-Light"/>
              </a:rPr>
              <a:t>statistics.com</a:t>
            </a:r>
            <a:r>
              <a:rPr lang="en-US" sz="1800" dirty="0">
                <a:solidFill>
                  <a:srgbClr val="262626"/>
                </a:solidFill>
                <a:latin typeface="RobotoSlab-Light"/>
              </a:rPr>
              <a:t>)</a:t>
            </a:r>
            <a:endParaRPr lang="en-US" i="1" dirty="0"/>
          </a:p>
          <a:p>
            <a:r>
              <a:rPr lang="en-US" dirty="0"/>
              <a:t>Sample</a:t>
            </a:r>
          </a:p>
          <a:p>
            <a:pPr marL="457200" lvl="1" indent="0">
              <a:buNone/>
            </a:pPr>
            <a:r>
              <a:rPr lang="en-US" sz="2800" i="1" dirty="0"/>
              <a:t>“A subset of objects drawn from a population”</a:t>
            </a:r>
          </a:p>
          <a:p>
            <a:pPr marL="457200" lvl="1" indent="0">
              <a:buNone/>
            </a:pPr>
            <a:r>
              <a:rPr lang="en-US" sz="2800" dirty="0"/>
              <a:t>Examples</a:t>
            </a:r>
          </a:p>
          <a:p>
            <a:pPr lvl="1"/>
            <a:r>
              <a:rPr lang="en-US" dirty="0"/>
              <a:t>Administrative databases</a:t>
            </a:r>
          </a:p>
          <a:p>
            <a:pPr lvl="1"/>
            <a:r>
              <a:rPr lang="en-US" dirty="0"/>
              <a:t>Convenience samples, self-selected samples</a:t>
            </a:r>
          </a:p>
          <a:p>
            <a:pPr lvl="1"/>
            <a:r>
              <a:rPr lang="en-US" dirty="0"/>
              <a:t>Random Samples</a:t>
            </a:r>
          </a:p>
          <a:p>
            <a:pPr lvl="1"/>
            <a:r>
              <a:rPr lang="en-US" dirty="0"/>
              <a:t>Census: Essentially, a sample that comprises the entire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D85513-F2AB-8D4C-BEAF-8113679E6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924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372B-215B-9145-9604-26BC6BC69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sample subsets of a population?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4EEED-B95A-7340-BB20-EB2DA7DF3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Because the effort to do a census is usually too high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9CDDB-7BC6-584D-B811-38305D08B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9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F4768-9338-6C42-8969-4A56FF2ED1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might we do with a sample?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772DA-F017-2144-9487-F8FCC733F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predictions</a:t>
            </a:r>
          </a:p>
          <a:p>
            <a:pPr lvl="1"/>
            <a:r>
              <a:rPr lang="en-US" dirty="0"/>
              <a:t>About the entire population</a:t>
            </a:r>
          </a:p>
          <a:p>
            <a:pPr lvl="1"/>
            <a:r>
              <a:rPr lang="en-US" dirty="0"/>
              <a:t>In space</a:t>
            </a:r>
          </a:p>
          <a:p>
            <a:pPr lvl="1"/>
            <a:r>
              <a:rPr lang="en-US" dirty="0"/>
              <a:t>In time</a:t>
            </a:r>
          </a:p>
          <a:p>
            <a:r>
              <a:rPr lang="en-US" dirty="0"/>
              <a:t>Make inferences</a:t>
            </a:r>
          </a:p>
          <a:p>
            <a:pPr lvl="1"/>
            <a:r>
              <a:rPr lang="en-US" dirty="0"/>
              <a:t>What is the effect of x on 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BB23-C649-AF46-BA68-9F48BAE4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34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27939-79D0-C346-90F8-50D445D57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Why did the polls predict the wrong candidate to win the last US presidential 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5ECED-3749-5443-A295-3C21D843C0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(we’ll write answers on the board and come back to them)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524609-D768-4241-B3AA-063741D5A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4C0642-4071-7D48-AFF8-BD27182896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303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9847</TotalTime>
  <Words>1949</Words>
  <Application>Microsoft Macintosh PowerPoint</Application>
  <PresentationFormat>Widescreen</PresentationFormat>
  <Paragraphs>284</Paragraphs>
  <Slides>33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RobotoSlab-Light</vt:lpstr>
      <vt:lpstr>Office Theme</vt:lpstr>
      <vt:lpstr>Data, Environment and Society  Lecture 2: Origins of data</vt:lpstr>
      <vt:lpstr>Announcements</vt:lpstr>
      <vt:lpstr>Reminder on course resources</vt:lpstr>
      <vt:lpstr>A note on note-taking</vt:lpstr>
      <vt:lpstr>Key concepts to cover today</vt:lpstr>
      <vt:lpstr>Defining some basic terms</vt:lpstr>
      <vt:lpstr>Why do we sample subsets of a population?</vt:lpstr>
      <vt:lpstr>What might we do with a sample?</vt:lpstr>
      <vt:lpstr>Why did the polls predict the wrong candidate to win the last US presidential election?</vt:lpstr>
      <vt:lpstr>Probability overview</vt:lpstr>
      <vt:lpstr>Probability of an event</vt:lpstr>
      <vt:lpstr>Probability of one event OR another</vt:lpstr>
      <vt:lpstr>Events don’t need to be individual outcomes</vt:lpstr>
      <vt:lpstr>Probability of one event AND another</vt:lpstr>
      <vt:lpstr>Conditional Probability </vt:lpstr>
      <vt:lpstr>Conditional probability with independent events</vt:lpstr>
      <vt:lpstr>Simple random sample (SRS)</vt:lpstr>
      <vt:lpstr>Questions</vt:lpstr>
      <vt:lpstr>Some other random sampling strategies</vt:lpstr>
      <vt:lpstr>Why cluster or stratify?</vt:lpstr>
      <vt:lpstr>What happens if we don’t have a random sample?</vt:lpstr>
      <vt:lpstr>Is bias the only thing we should care about when we construct a sample?</vt:lpstr>
      <vt:lpstr>Revisit:  Why did the polls predict the wrong candidate to win the last US presidential election?</vt:lpstr>
      <vt:lpstr>Jury selection example </vt:lpstr>
      <vt:lpstr>Jury selection, continued</vt:lpstr>
      <vt:lpstr>US Census: Changing questions…what will be the effect?</vt:lpstr>
      <vt:lpstr>US Census: Changing questions…what will be the effect?</vt:lpstr>
      <vt:lpstr>What eventually happened to the citizenship question?</vt:lpstr>
      <vt:lpstr>Data provenance</vt:lpstr>
      <vt:lpstr>An interesting nugget about big data vs SRS</vt:lpstr>
      <vt:lpstr>Data science – what is it?</vt:lpstr>
      <vt:lpstr>Exploring the CAISO data set.</vt:lpstr>
      <vt:lpstr>Upcoming…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Learning for Energy and Environment</dc:title>
  <dc:creator>Microsoft Office User</dc:creator>
  <cp:lastModifiedBy>Duncan Callaway</cp:lastModifiedBy>
  <cp:revision>216</cp:revision>
  <dcterms:created xsi:type="dcterms:W3CDTF">2018-08-20T12:51:30Z</dcterms:created>
  <dcterms:modified xsi:type="dcterms:W3CDTF">2019-09-03T16:27:28Z</dcterms:modified>
</cp:coreProperties>
</file>

<file path=docProps/thumbnail.jpeg>
</file>